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90" r:id="rId5"/>
    <p:sldId id="291" r:id="rId6"/>
    <p:sldId id="287" r:id="rId7"/>
    <p:sldId id="293" r:id="rId8"/>
    <p:sldId id="292" r:id="rId9"/>
    <p:sldId id="285" r:id="rId10"/>
    <p:sldId id="288" r:id="rId11"/>
    <p:sldId id="286" r:id="rId12"/>
    <p:sldId id="289" r:id="rId13"/>
    <p:sldId id="294" r:id="rId14"/>
    <p:sldId id="295" r:id="rId15"/>
    <p:sldId id="282" r:id="rId16"/>
    <p:sldId id="284" r:id="rId1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1024" autoAdjust="0"/>
  </p:normalViewPr>
  <p:slideViewPr>
    <p:cSldViewPr snapToGrid="0" snapToObjects="1">
      <p:cViewPr varScale="1">
        <p:scale>
          <a:sx n="102" d="100"/>
          <a:sy n="102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E7D4-B38B-4BE3-8B96-AC7158933C0D}" type="datetimeFigureOut">
              <a:rPr lang="hr-HR" smtClean="0"/>
              <a:t>21.2.2018.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A5C2-C3B4-42EB-9DA8-60C400A969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4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A5C2-C3B4-42EB-9DA8-60C400A9692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3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A5C2-C3B4-42EB-9DA8-60C400A9692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05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F69E-54AF-244F-916A-3E30C0821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248195" y="1103313"/>
            <a:ext cx="4203019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3200" dirty="0" smtClean="0">
                <a:solidFill>
                  <a:schemeClr val="tx2"/>
                </a:solidFill>
                <a:latin typeface="Myriad Pro Light SemiExt" charset="0"/>
                <a:cs typeface="Myriad Pro Light SemiExt" charset="0"/>
              </a:rPr>
              <a:t>Pozivi Ministarstva kulture u okviru Operativnog programa „Učinkoviti ljudski potencijali” 2014. - 2020.</a:t>
            </a:r>
            <a:endParaRPr lang="en-US" sz="3200" dirty="0">
              <a:solidFill>
                <a:schemeClr val="tx2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99" y="6359826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Zagreb</a:t>
            </a:r>
            <a:r>
              <a:rPr lang="hr-HR" sz="1400" smtClean="0">
                <a:solidFill>
                  <a:schemeClr val="tx2"/>
                </a:solidFill>
                <a:latin typeface="Myriad Pro Bold SemiCond"/>
              </a:rPr>
              <a:t>, </a:t>
            </a:r>
            <a:r>
              <a:rPr lang="hr-HR" sz="1400" smtClean="0">
                <a:solidFill>
                  <a:schemeClr val="tx2"/>
                </a:solidFill>
                <a:latin typeface="Myriad Pro Bold SemiCond"/>
              </a:rPr>
              <a:t>21. </a:t>
            </a: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veljače 2018.</a:t>
            </a:r>
            <a:endParaRPr lang="hr-HR" sz="1400" dirty="0">
              <a:solidFill>
                <a:schemeClr val="tx2"/>
              </a:solidFill>
              <a:latin typeface="Myriad Pro Bold Semi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830" y="365724"/>
            <a:ext cx="8092911" cy="1143000"/>
          </a:xfrm>
        </p:spPr>
        <p:txBody>
          <a:bodyPr/>
          <a:lstStyle/>
          <a:p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Mediji zajednice - potpora socijalnom uključivanju putem medija</a:t>
            </a:r>
            <a:endParaRPr lang="hr-H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8126"/>
              </p:ext>
            </p:extLst>
          </p:nvPr>
        </p:nvGraphicFramePr>
        <p:xfrm>
          <a:off x="259237" y="3002374"/>
          <a:ext cx="8229600" cy="33467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6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6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6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b="1" baseline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  <a:p>
                      <a:pPr algn="ctr"/>
                      <a:r>
                        <a:rPr lang="hr-HR" sz="16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30.600.000,00 HRK </a:t>
                      </a:r>
                    </a:p>
                    <a:p>
                      <a:pPr algn="ctr"/>
                      <a:endParaRPr lang="hr-HR" sz="1600" b="1" baseline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6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6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6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6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6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26.010.000,00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6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6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6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6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6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4.590.000,00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6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6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6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450.000,00 HRK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1.400.000,00 HRK</a:t>
                      </a:r>
                    </a:p>
                    <a:p>
                      <a:endParaRPr lang="hr-HR" sz="16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5214" y="1287128"/>
            <a:ext cx="6658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Prijavitelji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:</a:t>
            </a: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Nakladnici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medija (pravne osobe): neprofitni nakladnik televizije i/ili radija; neprofitni pružatelj medijskih usluga iz članaka 19. i 79. ZEM-a; neprofitni pružatelj elektroničkih publikacija; neprofitni novinski nakladnik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829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0" y="566380"/>
            <a:ext cx="8161699" cy="1143000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Uključivanje marginaliziranih skupina u zajednicu kroz kulturne aktivnosti i projekte </a:t>
            </a:r>
            <a:r>
              <a:rPr lang="hr-HR" sz="2400" b="1" dirty="0">
                <a:latin typeface="Myriad Pro Bold SemiCond"/>
              </a:rPr>
              <a:t/>
            </a:r>
            <a:br>
              <a:rPr lang="hr-HR" sz="2400" b="1" dirty="0">
                <a:latin typeface="Myriad Pro Bold SemiCond"/>
              </a:rPr>
            </a:br>
            <a:endParaRPr lang="hr-HR" sz="2400" b="1" dirty="0"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16691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Učinkoviti ljudski potencijali 2014.-2020.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os: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Socijalno uključivanje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Specifični cilj: 9.i.1.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Borba protiv siromaštva i socijalne isključenosti kroz promociju integracije na tržište rada i socijalne integracije ranjivih skupina, i borba protiv svih oblika diskriminacije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Socijalno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uključivanje i unapređenje kvalitete života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pripadnika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marginaliziranih skupina kroz sudjelovanje u kulturnim aktivnostima i projektima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OCD-a.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Aktivnosti: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Organizacija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aktivnosti iz područja kulture i umjetnosti za pripadnike ranjivih skupina;  stručno usavršavanje umjetnika i kulturnih djelatnike u području kulturne i umjetničke edukacije i medijacije usmjerene na ranjive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skupine.</a:t>
            </a:r>
          </a:p>
          <a:p>
            <a:pPr marL="0" indent="0">
              <a:buNone/>
            </a:pP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Objava Poziva: listopad 2018.</a:t>
            </a:r>
            <a:endParaRPr lang="hr-HR" sz="18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007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36" y="691354"/>
            <a:ext cx="8338242" cy="1143000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Uključivanje marginaliziranih skupina u zajednicu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kroz </a:t>
            </a: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kulturne aktivnosti i projekte </a:t>
            </a:r>
            <a:r>
              <a:rPr lang="hr-HR" sz="2400" b="1" dirty="0">
                <a:solidFill>
                  <a:prstClr val="black"/>
                </a:solidFill>
                <a:latin typeface="Myriad Pro Bold SemiCond"/>
              </a:rPr>
              <a:t/>
            </a:r>
            <a:br>
              <a:rPr lang="hr-HR" sz="2400" b="1" dirty="0">
                <a:solidFill>
                  <a:prstClr val="black"/>
                </a:solidFill>
                <a:latin typeface="Myriad Pro Bold SemiCond"/>
              </a:rPr>
            </a:br>
            <a:endParaRPr lang="hr-H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651242"/>
              </p:ext>
            </p:extLst>
          </p:nvPr>
        </p:nvGraphicFramePr>
        <p:xfrm>
          <a:off x="245236" y="3429000"/>
          <a:ext cx="8229600" cy="2443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45.000.000,00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38.250.000,00</a:t>
                      </a:r>
                      <a:r>
                        <a:rPr lang="hr-HR" sz="1400" baseline="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HRK</a:t>
                      </a: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</a:t>
                      </a:r>
                    </a:p>
                    <a:p>
                      <a:pPr algn="ctr"/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6.750.000,00 HRK</a:t>
                      </a:r>
                    </a:p>
                    <a:p>
                      <a:pPr algn="ctr"/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100.000,00 HRK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1.000.000,00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5236" y="1862636"/>
            <a:ext cx="8220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Prijavitelji: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organizacije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civilnog društva u području kulture i umjetnosti; ustanove u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kulturi, jedinice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lokalne i područne (regionalne) samouprave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1022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57" y="379593"/>
            <a:ext cx="8161699" cy="1143000"/>
          </a:xfrm>
        </p:spPr>
        <p:txBody>
          <a:bodyPr/>
          <a:lstStyle/>
          <a:p>
            <a:pPr algn="l"/>
            <a:r>
              <a:rPr lang="pl-PL" sz="2400" b="1" dirty="0">
                <a:solidFill>
                  <a:schemeClr val="tx2"/>
                </a:solidFill>
                <a:latin typeface="Myriad Pro Bold SemiCond"/>
              </a:rPr>
              <a:t>Umjetnost i kultura za mlade</a:t>
            </a:r>
            <a:r>
              <a:rPr lang="pl-PL" sz="2800" b="1" dirty="0">
                <a:solidFill>
                  <a:schemeClr val="tx2"/>
                </a:solidFill>
                <a:latin typeface="Myriad Pro Bold SemiCond"/>
              </a:rPr>
              <a:t/>
            </a:r>
            <a:br>
              <a:rPr lang="pl-PL" sz="2800" b="1" dirty="0">
                <a:solidFill>
                  <a:schemeClr val="tx2"/>
                </a:solidFill>
                <a:latin typeface="Myriad Pro Bold SemiCond"/>
              </a:rPr>
            </a:br>
            <a:endParaRPr lang="hr-HR" sz="2800" b="1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16691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Učinkoviti ljudski potencijali 2014.-2020.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os: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Socijalno uključivanje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Specifični cilj: 9.i.1.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Borba protiv siromaštva i socijalne isključenosti kroz promociju integracije na tržište rada i socijalne integracije ranjivih skupina, i borba protiv svih oblika diskriminacije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Socijalno uključivanje mladih kroz poboljšanje pristupa kulturnim i umjetničkim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aktivnostima.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Aktivnosti: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Organizacija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aktivnosti iz područja kulture i umjetnosti za mlade, posebno za mlade u nepovoljnom položaju; stručno usavršavanje umjetnika i kulturnih djelatnike u području kulturne i umjetničke edukacije i medijacije usmjerene na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mlade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.</a:t>
            </a:r>
          </a:p>
          <a:p>
            <a:pPr marL="0" indent="0">
              <a:buNone/>
            </a:pP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Objava Poziva: prosinac 2018.</a:t>
            </a:r>
            <a:endParaRPr lang="hr-HR" sz="18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8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7691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9" y="207390"/>
            <a:ext cx="8319527" cy="1121452"/>
          </a:xfrm>
        </p:spPr>
        <p:txBody>
          <a:bodyPr/>
          <a:lstStyle/>
          <a:p>
            <a:pPr algn="l"/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Umjetnost i kultura za mlade</a:t>
            </a: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54397"/>
              </p:ext>
            </p:extLst>
          </p:nvPr>
        </p:nvGraphicFramePr>
        <p:xfrm>
          <a:off x="245236" y="2766106"/>
          <a:ext cx="8229600" cy="2443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25.000.000,00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21.250.000,00 HRK 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3.750.000,00 HRK</a:t>
                      </a:r>
                    </a:p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IZNOS BESPOVRATNIH SREDSTAVA PO PROJEKTNOM PRIJEDLOGU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Najniža vrijednost </a:t>
                      </a: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Najviša vrijednost potpore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100.000,00 HRK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 smtClean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1.000.000,00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0968" y="1262854"/>
            <a:ext cx="8220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2"/>
                </a:solidFill>
                <a:latin typeface="Myriad Pro Bold SemiCond"/>
              </a:rPr>
              <a:t>Prijavitelji:  </a:t>
            </a:r>
            <a:endParaRPr lang="hr-HR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  <a:latin typeface="Myriad Pro Bold SemiCond"/>
              </a:rPr>
              <a:t>o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rganizacije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civilnog društva u području kulture i umjetnosti; </a:t>
            </a: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ustanove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kulturi, jedinice 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lokalne i područne (regionalne) samouprave  </a:t>
            </a: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401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03" y="1815515"/>
            <a:ext cx="6541575" cy="4523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34" y="751872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Objave poziva i dodatne informacije</a:t>
            </a:r>
            <a:endParaRPr lang="hr-HR" sz="2800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31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984565"/>
            <a:ext cx="8719794" cy="4525963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 smtClean="0">
                <a:solidFill>
                  <a:schemeClr val="tx2"/>
                </a:solidFill>
                <a:latin typeface="Myriad Pro Bold SemiCond"/>
              </a:rPr>
              <a:t>Hvala na pažnji!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	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/>
                </a:solidFill>
                <a:latin typeface="Myriad Pro Bold SemiCond"/>
              </a:rPr>
              <a:t>	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e-mail</a:t>
            </a:r>
            <a:r>
              <a:rPr lang="hr-HR" sz="2800" dirty="0">
                <a:solidFill>
                  <a:schemeClr val="tx2"/>
                </a:solidFill>
                <a:latin typeface="Myriad Pro Bold SemiCond"/>
              </a:rPr>
              <a:t>: </a:t>
            </a:r>
            <a:r>
              <a:rPr lang="hr-HR" sz="2800" dirty="0" smtClean="0">
                <a:solidFill>
                  <a:schemeClr val="tx2"/>
                </a:solidFill>
                <a:latin typeface="Myriad Pro Bold SemiCond"/>
              </a:rPr>
              <a:t>esf@min-kulture.hr</a:t>
            </a: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Ministarstvo kulture</a:t>
            </a:r>
            <a:br>
              <a:rPr lang="hr-HR" sz="16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Sektor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za programe i projekte Europske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unije</a:t>
            </a:r>
            <a:br>
              <a:rPr lang="hr-HR" sz="1600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Služba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za pripremu, provedbu, praćenje i vrednovanje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programa 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projekata Europske unije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  <a:latin typeface="Myriad Pro Bold SemiCond"/>
              </a:rPr>
              <a:t>		</a:t>
            </a:r>
            <a:r>
              <a:rPr lang="hr-HR" dirty="0">
                <a:solidFill>
                  <a:schemeClr val="tx2"/>
                </a:solidFill>
                <a:latin typeface="Myriad Pro Bold SemiCond"/>
              </a:rPr>
              <a:t>	</a:t>
            </a:r>
            <a:endParaRPr lang="hr-HR" b="1" dirty="0">
              <a:solidFill>
                <a:schemeClr val="tx2"/>
              </a:solidFill>
              <a:latin typeface="Myriad Pro Bold SemiCond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1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73213" y="422106"/>
            <a:ext cx="7605713" cy="1143000"/>
          </a:xfrm>
        </p:spPr>
        <p:txBody>
          <a:bodyPr/>
          <a:lstStyle/>
          <a:p>
            <a:pPr eaLnBrk="1" hangingPunct="1"/>
            <a:r>
              <a:rPr lang="hr-HR" sz="2400" b="1" dirty="0" smtClean="0">
                <a:solidFill>
                  <a:schemeClr val="tx2"/>
                </a:solidFill>
                <a:latin typeface="Myriad Pro Bold SemiExt" charset="0"/>
                <a:cs typeface="Myriad Pro Bold SemiExt" charset="0"/>
              </a:rPr>
              <a:t>Planirani pozivi na dostavu projektnih prijedloga u 2018. godini</a:t>
            </a:r>
            <a:endParaRPr lang="en-US" sz="2400" b="1" dirty="0">
              <a:solidFill>
                <a:schemeClr val="tx2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2397216"/>
            <a:ext cx="8255000" cy="3151188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70846"/>
              </p:ext>
            </p:extLst>
          </p:nvPr>
        </p:nvGraphicFramePr>
        <p:xfrm>
          <a:off x="152083" y="2379850"/>
          <a:ext cx="8261142" cy="392019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069091"/>
                <a:gridCol w="1571943"/>
                <a:gridCol w="2620108"/>
              </a:tblGrid>
              <a:tr h="705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Poziv </a:t>
                      </a:r>
                      <a:r>
                        <a:rPr lang="hr-HR" sz="16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dostavu projektnih </a:t>
                      </a:r>
                      <a:r>
                        <a:rPr lang="hr-HR" sz="16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prijedloga</a:t>
                      </a:r>
                      <a:endParaRPr lang="hr-HR" sz="16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Indikativni iznos financijske omotnice</a:t>
                      </a:r>
                      <a:endParaRPr lang="hr-HR" sz="1600" b="1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 u centru - potpora razvoju javno-civilnog partnerstva u kulturi </a:t>
                      </a:r>
                      <a:endParaRPr lang="hr-HR" sz="1600" b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 tijeku)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30.11.</a:t>
                      </a:r>
                      <a:r>
                        <a:rPr lang="hr-HR" sz="1600" b="0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2017. – 28.02.2018.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</a:rPr>
                        <a:t>50.000.000,00 HRK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9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Mediji zajednice - potpora socijalnom uključivanju putem medija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travanj  2018.</a:t>
                      </a:r>
                      <a:endParaRPr lang="hr-HR" sz="1600" b="0" kern="12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30.600.000, HRK</a:t>
                      </a:r>
                      <a:endParaRPr lang="hr-HR" sz="1600" b="0" kern="12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87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Uključivanje marginaliziranih skupina u zajednicu kroz kulturne i umjetničke aktivnosti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listopad 2018.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45.000.000,00 HRK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0" kern="120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747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Umjetnost i kultura za mlade</a:t>
                      </a:r>
                      <a:endParaRPr lang="hr-HR" sz="1600" b="0" kern="1200" dirty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prosinac 2018.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b="0" kern="120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kern="12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25.000.00,00 HRK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83" y="519830"/>
            <a:ext cx="7192652" cy="685029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Kultura u centru – potpora razvoju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javno -</a:t>
            </a:r>
            <a:br>
              <a:rPr lang="hr-HR" sz="2400" b="1" dirty="0" smtClean="0">
                <a:solidFill>
                  <a:schemeClr val="tx2"/>
                </a:solidFill>
                <a:latin typeface="Myriad Pro Bold SemiCond"/>
              </a:rPr>
            </a:b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civilnoga </a:t>
            </a: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partnerstva u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kulturi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83" y="1577591"/>
            <a:ext cx="8663233" cy="5398128"/>
          </a:xfrm>
        </p:spPr>
        <p:txBody>
          <a:bodyPr/>
          <a:lstStyle/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„Učinkoviti ljudski potencijali” 2014.-2020.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Prioritetna os 4. 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„Dobro upravljanje”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Specifični </a:t>
            </a:r>
            <a:r>
              <a:rPr lang="hr-HR" sz="1400" dirty="0">
                <a:solidFill>
                  <a:schemeClr val="tx2"/>
                </a:solidFill>
                <a:latin typeface="Myriad Pro Bold SemiCond"/>
              </a:rPr>
              <a:t>cilj 11.ii.1. „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Razvoj kapaciteta organizacija civilnog društva, osobito udruga i socijalnih partnera te jačanja civilnog i socijalnog dijaloga radi boljeg upravljanja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”</a:t>
            </a:r>
          </a:p>
          <a:p>
            <a:pPr marL="0" indent="0">
              <a:buNone/>
            </a:pPr>
            <a:endParaRPr lang="hr-HR" sz="12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cilj Poziva: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Razvoj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dobrog upravljanja u kulturi jačanjem suradnje organizacija civilnog društva i javnog sektora.</a:t>
            </a: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8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Planirano </a:t>
            </a:r>
            <a:r>
              <a:rPr lang="hr-HR" sz="1800" b="1" dirty="0">
                <a:solidFill>
                  <a:schemeClr val="tx2"/>
                </a:solidFill>
                <a:latin typeface="Myriad Pro Bold SemiCond"/>
              </a:rPr>
              <a:t>trajanje provedbe </a:t>
            </a: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projekata: </a:t>
            </a:r>
            <a:r>
              <a:rPr lang="hr-HR" sz="1800" dirty="0" smtClean="0">
                <a:solidFill>
                  <a:schemeClr val="tx2"/>
                </a:solidFill>
                <a:latin typeface="Myriad Pro Bold SemiCond"/>
              </a:rPr>
              <a:t>12 do 24 mjeseca. </a:t>
            </a:r>
            <a:endParaRPr lang="hr-HR" sz="18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Poziv je otvoren do 28. veljače 2018.</a:t>
            </a:r>
          </a:p>
          <a:p>
            <a:pPr marL="0" indent="0" algn="ctr">
              <a:buNone/>
            </a:pPr>
            <a:endParaRPr lang="hr-HR" sz="1400" b="1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  <a:p>
            <a:pPr marL="0" indent="0">
              <a:buNone/>
            </a:pPr>
            <a:endParaRPr lang="hr-HR" sz="14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554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969" y="1260835"/>
            <a:ext cx="8781068" cy="4525963"/>
          </a:xfrm>
        </p:spPr>
        <p:txBody>
          <a:bodyPr/>
          <a:lstStyle/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Element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1. Jačanje kapaciteta ciljanih skupina u području sudioničkog upravljanja u kulturi i podizanje javne svijesti o dobrom upravljanju u kulturi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pripreme, provedbe i sudjelovanja u programima jačanja kapaciteta u području sudioničkog planiranja, programiranja, odlučivanja i upravljanja u kulturi za ciljane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skupine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>
              <a:buFontTx/>
              <a:buChar char="-"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Element 2. Razvoj i/ili uspostava modela sudioničkog upravljanja u kulturi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unapređenja postojećih te izrade i/ili uspostave novih modela sudioničkog upravljanja u kulturi (uključivanje organizacija civilnog društva i javnog sektora te lokalne zajednice u provedbu aktivnosti je obavezno). </a:t>
            </a: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>
              <a:buFontTx/>
              <a:buChar char="-"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Element 3.  Priprema i provedba kulturnih i umjetničkih programa 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pripreme i provedbe kulturnih i umjetničkih projekata i programa i/ili edukacijskih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  projekata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programa u području umjetnosti i kulture, s naglaskom na projekte i programe u </a:t>
            </a: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  čije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je planiranje, pripremu, odnosno provedbu aktivno uključena lokalna zajednica.</a:t>
            </a:r>
          </a:p>
          <a:p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endParaRPr lang="hr-HR" sz="1600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969" y="537327"/>
            <a:ext cx="8229600" cy="993431"/>
          </a:xfrm>
        </p:spPr>
        <p:txBody>
          <a:bodyPr/>
          <a:lstStyle/>
          <a:p>
            <a:pPr algn="l"/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Skupina aktivnosti A</a:t>
            </a: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406614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103" y="11607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Element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1. Razvoj suradnje i umrežavanja u području sudioničkog upravljanja u kulturi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uspostave suradnje i umrežavanja te prijenos znanja i iskustava u svrhu izgradnje kapaciteta   u području sudioničkog planiranja, programiranja, odlučivanja i upravljanja u kulturi za ciljane skupine (obavezna aktivnost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)</a:t>
            </a:r>
          </a:p>
          <a:p>
            <a:pPr>
              <a:buFontTx/>
              <a:buChar char="-"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aktivnosti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razmjene i/ili zajedničke pripreme i provedbe kulturnih i umjetničkih projekata i programa te edukacijskih projekata i programa u području umjetnosti i kulture s naglaskom na projekte i programe u čije je planiranje, pripremu, odnosno provedbu aktivno uključena lokalna zajednica (obavezna aktivnost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)</a:t>
            </a:r>
          </a:p>
          <a:p>
            <a:pPr>
              <a:buFontTx/>
              <a:buChar char="-"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projektni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prijedlog može uključivati i aktivnosti podizanja javne svijesti i zagovaranja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  praksi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civilno-javnog partnerstva i sudioničkog upravljanja u kulturi, kao i korištenja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    javne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infrastrukture u iste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svrhe.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800" dirty="0">
              <a:latin typeface="Myriad Pro Bold SemiCon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255" y="500880"/>
            <a:ext cx="8229600" cy="1143000"/>
          </a:xfrm>
        </p:spPr>
        <p:txBody>
          <a:bodyPr/>
          <a:lstStyle/>
          <a:p>
            <a:pPr algn="l"/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Skupina aktivnosti B</a:t>
            </a: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81224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7" y="334401"/>
            <a:ext cx="8143592" cy="1143000"/>
          </a:xfrm>
        </p:spPr>
        <p:txBody>
          <a:bodyPr/>
          <a:lstStyle/>
          <a:p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Prihvatljivi prijavitelji i partneri za skupinu aktivnosti A</a:t>
            </a:r>
            <a:br>
              <a:rPr lang="hr-HR" sz="2400" b="1" dirty="0">
                <a:solidFill>
                  <a:schemeClr val="tx2"/>
                </a:solidFill>
                <a:latin typeface="Myriad Pro Bold SemiCond"/>
              </a:rPr>
            </a:b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618" y="1234786"/>
            <a:ext cx="87339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Prihvatljivi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prijavitelji:</a:t>
            </a:r>
          </a:p>
          <a:p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organizacija civilnog društva (umjetnička organizacija, udruga/savez udruga koji djeluje u području kulture i umjetnosti) ili</a:t>
            </a:r>
          </a:p>
          <a:p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jedinica lokalne samouprave čiji je broj stanovnika manji od 10.000 (sukladno relevantnim statističkim podacima o broju stanovnika svih JLRS u Republici Hrvatskoj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).</a:t>
            </a: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Prihvatljivi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partneri:</a:t>
            </a:r>
          </a:p>
          <a:p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organizacija civilnog društva (umjetnička organizacija, udruga/savez udruga)</a:t>
            </a:r>
          </a:p>
          <a:p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jedinica lokalne ili područne (regionalne) samouprave (neovisno o broju stanovnika)</a:t>
            </a:r>
          </a:p>
          <a:p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javna ustanova u kulturi kojoj je osnivač jedinica lokalne ili područne (regionalne) samouprave (neovisno o broju stanovnika JLRS-a).</a:t>
            </a:r>
          </a:p>
          <a:p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algn="ctr"/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algn="ctr"/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Za skupinu aktivnosti A obavezno je partnerstvo organizacija civilnog društva i jedinice lokalne ili područne (regionalne) samouprave. </a:t>
            </a:r>
          </a:p>
          <a:p>
            <a:pPr algn="ctr"/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slučaju u kojem je prijavitelj jedinica lokalne samouprave, barem jedna partnerska organizacija civilnog društva mora djelovati u području kulture i umjetnosti. </a:t>
            </a:r>
            <a:endParaRPr lang="hr-HR" sz="1600" dirty="0" smtClean="0">
              <a:solidFill>
                <a:schemeClr val="tx2"/>
              </a:solidFill>
              <a:latin typeface="Myriad Pro Bold SemiCond"/>
            </a:endParaRPr>
          </a:p>
          <a:p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slučaju da u projektno partnerstvo nije uključen savez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udruga,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već pojedinačne udruge ili umjetničke organizacije, njihov broj ne smije biti manji od tri.</a:t>
            </a:r>
          </a:p>
        </p:txBody>
      </p:sp>
    </p:spTree>
    <p:extLst>
      <p:ext uri="{BB962C8B-B14F-4D97-AF65-F5344CB8AC3E}">
        <p14:creationId xmlns:p14="http://schemas.microsoft.com/office/powerpoint/2010/main" val="18189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249" y="1232554"/>
            <a:ext cx="8686799" cy="4525963"/>
          </a:xfrm>
        </p:spPr>
        <p:txBody>
          <a:bodyPr/>
          <a:lstStyle/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Prihvatljivi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prijavitelji: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organizacija civilnog društva (umjetnička organizacija, udruga/savez udruga koji djeluje u području kulture i umjetnosti) ili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javna ustanova u kulturi kojoj je osnivač jedinica lokalne ili područne (regionalne) samouprave (neovisno o broju stanovnika JLRS-a).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Prihvatljivi partneri: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organizacija civilnog društva (umjetnička organizacija, udruga/savez udruga)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-	jedinica lokalne ili područne (regionalne) samouprave (neovisno o broju stanovnika)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javna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ustanova u kulturi kojoj je osnivač jedinica lokalne ili područne (regionalne) samouprave (neovisno o broju stanovnika JLRS-a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).</a:t>
            </a:r>
          </a:p>
          <a:p>
            <a:pPr marL="0" indent="0">
              <a:buNone/>
            </a:pPr>
            <a:endParaRPr lang="hr-HR" sz="16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Za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skupinu aktivnosti B nije obvezno partnerstvo organizacija civilnog društva i jedinice lokalne ili područne (regionalne) </a:t>
            </a: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samouprave. </a:t>
            </a:r>
          </a:p>
          <a:p>
            <a:pPr marL="0" indent="0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U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projektno partnerstvo mora biti uključeno najmanje pet pravnih osoba (prijavitelj i četiri partnera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). U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projektno partnerstvo mora biti uključen savez udruga  ili najmanje tri organizacije civilnog društva.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Najmanje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jedna organizacija civilnog društva uključena u projektno partnerstvo mora djelovati u području kulture i umjetnosti. 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249" y="274638"/>
            <a:ext cx="8229600" cy="1143000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Prihvatljivi prijavitelji i partneri za skupinu aktivnosti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B</a:t>
            </a:r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/>
            </a:r>
            <a:br>
              <a:rPr lang="hr-HR" sz="2400" b="1" dirty="0">
                <a:solidFill>
                  <a:schemeClr val="tx2"/>
                </a:solidFill>
                <a:latin typeface="Myriad Pro Bold SemiCond"/>
              </a:rPr>
            </a:b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359824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250" y="482027"/>
            <a:ext cx="8229600" cy="1143000"/>
          </a:xfrm>
        </p:spPr>
        <p:txBody>
          <a:bodyPr/>
          <a:lstStyle/>
          <a:p>
            <a:pPr algn="l"/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Ukupna financijska sredstva i iznos bespovratnih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sredstava (Kultura u centru)</a:t>
            </a:r>
            <a:br>
              <a:rPr lang="hr-HR" sz="2400" b="1" dirty="0" smtClean="0">
                <a:solidFill>
                  <a:schemeClr val="tx2"/>
                </a:solidFill>
                <a:latin typeface="Myriad Pro Bold SemiCond"/>
              </a:rPr>
            </a:b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487603"/>
              </p:ext>
            </p:extLst>
          </p:nvPr>
        </p:nvGraphicFramePr>
        <p:xfrm>
          <a:off x="268664" y="2027499"/>
          <a:ext cx="8229600" cy="40137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UKUPNA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BESPOVRATNA SREDSTVA 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100 %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50.000.000,00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Sredstva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 Europske Unije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(Europski socijalni fond)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85  %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42.500.000,00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u="none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Sredstv</a:t>
                      </a:r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a državnog proračuna</a:t>
                      </a:r>
                    </a:p>
                    <a:p>
                      <a:pPr algn="l"/>
                      <a:r>
                        <a:rPr lang="hr-HR" sz="1400" u="none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</a:rPr>
                        <a:t>(Ministarstvo kulture)</a:t>
                      </a:r>
                      <a:endParaRPr lang="hr-HR" sz="1400" b="1" u="none" dirty="0">
                        <a:solidFill>
                          <a:schemeClr val="tx2"/>
                        </a:solidFill>
                        <a:effectLst/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15  %</a:t>
                      </a:r>
                      <a:endParaRPr lang="hr-HR" sz="1400" dirty="0">
                        <a:solidFill>
                          <a:schemeClr val="tx2"/>
                        </a:solidFill>
                        <a:latin typeface="Myriad Pro Bold Semi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2"/>
                          </a:solidFill>
                          <a:latin typeface="Myriad Pro Bold SemiCond"/>
                        </a:rPr>
                        <a:t>7.500.000,00 HRK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Droid Sans Fallback"/>
                          <a:cs typeface="Times New Roman" panose="02020603050405020304" pitchFamily="18" charset="0"/>
                        </a:rPr>
                        <a:t>Razdjela</a:t>
                      </a:r>
                      <a:r>
                        <a:rPr lang="hr-HR" sz="1400" b="1" baseline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Droid Sans Fallback"/>
                          <a:cs typeface="Times New Roman" panose="02020603050405020304" pitchFamily="18" charset="0"/>
                        </a:rPr>
                        <a:t>  bespovratnih sredstava po aktivnostima</a:t>
                      </a: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Skupina aktivnosti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37.000.000,00 HRK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Skupina aktivnosti 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13.000.000,00 HRK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Droid Sans Fallback"/>
                          <a:cs typeface="Times New Roman" panose="02020603050405020304" pitchFamily="18" charset="0"/>
                        </a:rPr>
                        <a:t>Najniži i najviši iznos bespovratnih sredstava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1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Najniža vrijednost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uFill>
                          <a:solidFill>
                            <a:srgbClr val="00000A"/>
                          </a:solidFill>
                        </a:uFill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Najviša vrijednost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potpore</a:t>
                      </a:r>
                      <a:endParaRPr lang="hr-HR" sz="1400" b="1" dirty="0">
                        <a:solidFill>
                          <a:schemeClr val="tx2"/>
                        </a:solidFill>
                        <a:effectLst/>
                        <a:uFill>
                          <a:solidFill>
                            <a:srgbClr val="00000A"/>
                          </a:solidFill>
                        </a:uFill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Droid Sans Fallback"/>
                          <a:cs typeface="Times New Roman" panose="02020603050405020304" pitchFamily="18" charset="0"/>
                        </a:rPr>
                        <a:t>SKUPINA AKTIVNOSTI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550.000,00 HRK</a:t>
                      </a:r>
                      <a:endParaRPr lang="hr-HR" sz="1400" b="0" dirty="0">
                        <a:solidFill>
                          <a:schemeClr val="tx2"/>
                        </a:solidFill>
                        <a:effectLst/>
                        <a:uFill>
                          <a:solidFill>
                            <a:srgbClr val="00000A"/>
                          </a:solidFill>
                        </a:uFill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2.500.000,00 HRK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b="0" dirty="0">
                        <a:solidFill>
                          <a:schemeClr val="tx2"/>
                        </a:solidFill>
                        <a:effectLst/>
                        <a:uFill>
                          <a:solidFill>
                            <a:srgbClr val="00000A"/>
                          </a:solidFill>
                        </a:uFill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2"/>
                          </a:solidFill>
                          <a:effectLst/>
                          <a:latin typeface="Myriad Pro Bold SemiCond"/>
                          <a:ea typeface="Droid Sans Fallback"/>
                          <a:cs typeface="Times New Roman" panose="02020603050405020304" pitchFamily="18" charset="0"/>
                        </a:rPr>
                        <a:t>SKUPINA AKTIVNOSTI B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dirty="0" smtClean="0">
                        <a:solidFill>
                          <a:schemeClr val="tx2"/>
                        </a:solidFill>
                        <a:effectLst/>
                        <a:latin typeface="Myriad Pro Bold SemiCond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300.000,00 HRK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b="0" dirty="0">
                        <a:solidFill>
                          <a:schemeClr val="tx2"/>
                        </a:solidFill>
                        <a:effectLst/>
                        <a:uFill>
                          <a:solidFill>
                            <a:srgbClr val="00000A"/>
                          </a:solidFill>
                        </a:uFill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2"/>
                          </a:solidFill>
                          <a:effectLst/>
                          <a:uFill>
                            <a:solidFill>
                              <a:srgbClr val="00000A"/>
                            </a:solidFill>
                          </a:uFill>
                          <a:latin typeface="Myriad Pro Bold SemiCond"/>
                          <a:ea typeface="Calibri" panose="020F0502020204030204" pitchFamily="34" charset="0"/>
                        </a:rPr>
                        <a:t>800.000,00 HRK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b="0" dirty="0">
                        <a:solidFill>
                          <a:schemeClr val="tx2"/>
                        </a:solidFill>
                        <a:effectLst/>
                        <a:uFill>
                          <a:solidFill>
                            <a:srgbClr val="00000A"/>
                          </a:solidFill>
                        </a:uFill>
                        <a:latin typeface="Myriad Pro Bold SemiCond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57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684" y="575035"/>
            <a:ext cx="8220173" cy="697583"/>
          </a:xfrm>
        </p:spPr>
        <p:txBody>
          <a:bodyPr/>
          <a:lstStyle/>
          <a:p>
            <a:r>
              <a:rPr lang="hr-HR" sz="2400" b="1" dirty="0">
                <a:solidFill>
                  <a:schemeClr val="tx2"/>
                </a:solidFill>
                <a:latin typeface="Myriad Pro Bold SemiCond"/>
              </a:rPr>
              <a:t>Mediji zajednice - potpora socijalnom uključivanju putem </a:t>
            </a:r>
            <a:r>
              <a:rPr lang="hr-HR" sz="2400" b="1" dirty="0" smtClean="0">
                <a:solidFill>
                  <a:schemeClr val="tx2"/>
                </a:solidFill>
                <a:latin typeface="Myriad Pro Bold SemiCond"/>
              </a:rPr>
              <a:t>medija</a:t>
            </a:r>
            <a:endParaRPr lang="hr-HR" sz="2400" b="1" dirty="0">
              <a:solidFill>
                <a:schemeClr val="tx2"/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4" y="1272618"/>
            <a:ext cx="8776355" cy="5226113"/>
          </a:xfrm>
        </p:spPr>
        <p:txBody>
          <a:bodyPr/>
          <a:lstStyle/>
          <a:p>
            <a:pPr marL="0" indent="0">
              <a:buNone/>
            </a:pPr>
            <a:endParaRPr lang="hr-HR" sz="1200" b="1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Operativni program Učinkoviti ljudski potencijali 2014.-2020. 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Prioritetna os: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„Socijalno uključivanje”</a:t>
            </a:r>
            <a:endParaRPr lang="hr-HR" sz="1400" b="1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tx2"/>
                </a:solidFill>
                <a:latin typeface="Myriad Pro Bold SemiCond"/>
              </a:rPr>
              <a:t>Specifični cilj: 9.i.1</a:t>
            </a:r>
            <a:r>
              <a:rPr lang="hr-HR" sz="1400" b="1" dirty="0">
                <a:solidFill>
                  <a:schemeClr val="tx2"/>
                </a:solidFill>
                <a:latin typeface="Myriad Pro Bold SemiCond"/>
              </a:rPr>
              <a:t>. Borba protiv siromaštva i socijalne isključenosti kroz promociju integracije na tržište rada i socijalne integracije ranjivih skupina, i borba protiv svih oblika </a:t>
            </a:r>
            <a:r>
              <a:rPr lang="hr-HR" sz="1400" b="1" dirty="0" smtClean="0">
                <a:solidFill>
                  <a:schemeClr val="tx2"/>
                </a:solidFill>
                <a:latin typeface="Myriad Pro Bold SemiCond"/>
              </a:rPr>
              <a:t>diskriminacije</a:t>
            </a:r>
          </a:p>
          <a:p>
            <a:pPr marL="0" indent="0">
              <a:buNone/>
            </a:pPr>
            <a:endParaRPr lang="hr-HR" sz="14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Opći </a:t>
            </a:r>
            <a:r>
              <a:rPr lang="hr-HR" sz="1600" b="1" dirty="0">
                <a:solidFill>
                  <a:schemeClr val="tx2"/>
                </a:solidFill>
                <a:latin typeface="Myriad Pro Bold SemiCond"/>
              </a:rPr>
              <a:t>cilj poziva: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Socijalno uključivanje ranjivih skupina kroz povećanje njihove vidljivosti i aktivno sudjelovanje u stvaranju medijskog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sadržaja.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 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Aktivnosti: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O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rganizacija </a:t>
            </a:r>
            <a:r>
              <a:rPr lang="hr-HR" sz="1600" dirty="0">
                <a:solidFill>
                  <a:schemeClr val="tx2"/>
                </a:solidFill>
                <a:latin typeface="Myriad Pro Bold SemiCond"/>
              </a:rPr>
              <a:t>i provedba edukacijskih programa i aktivnosti za novinare; proizvodnja i objava programskih sadržaja medija namijenjenih povećanju vidljivosti ranjivih </a:t>
            </a:r>
            <a:r>
              <a:rPr lang="hr-HR" sz="1600" dirty="0" smtClean="0">
                <a:solidFill>
                  <a:schemeClr val="tx2"/>
                </a:solidFill>
                <a:latin typeface="Myriad Pro Bold SemiCond"/>
              </a:rPr>
              <a:t>skupina.</a:t>
            </a:r>
          </a:p>
          <a:p>
            <a:pPr marL="0" indent="0">
              <a:buNone/>
            </a:pPr>
            <a:endParaRPr lang="hr-HR" sz="1600" dirty="0">
              <a:solidFill>
                <a:schemeClr val="tx2"/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chemeClr val="tx2"/>
                </a:solidFill>
                <a:latin typeface="Myriad Pro Bold SemiCond"/>
              </a:rPr>
              <a:t>Planirano trajanje provedbe projekata:  12 do 24 mjeseca</a:t>
            </a:r>
          </a:p>
          <a:p>
            <a:pPr marL="0" indent="0" algn="ctr">
              <a:buNone/>
            </a:pPr>
            <a:endParaRPr lang="hr-HR" sz="1600" b="1" dirty="0" smtClean="0">
              <a:solidFill>
                <a:schemeClr val="tx2"/>
              </a:solidFill>
              <a:latin typeface="Myriad Pro Bold SemiCond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chemeClr val="tx2"/>
                </a:solidFill>
                <a:latin typeface="Myriad Pro Bold SemiCond"/>
              </a:rPr>
              <a:t>Objava poziva: travanj 2018.</a:t>
            </a:r>
            <a:endParaRPr lang="hr-HR" sz="1800" dirty="0"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5122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508</TotalTime>
  <Words>1166</Words>
  <Application>Microsoft Office PowerPoint</Application>
  <PresentationFormat>On-screen Show (4:3)</PresentationFormat>
  <Paragraphs>232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Droid Sans Fallback</vt:lpstr>
      <vt:lpstr>Myriad Pro Bold SemiCond</vt:lpstr>
      <vt:lpstr>Myriad Pro Bold SemiExt</vt:lpstr>
      <vt:lpstr>Myriad Pro Light SemiExt</vt:lpstr>
      <vt:lpstr>Times New Roman</vt:lpstr>
      <vt:lpstr>powerpoint</vt:lpstr>
      <vt:lpstr>PowerPoint Presentation</vt:lpstr>
      <vt:lpstr>Planirani pozivi na dostavu projektnih prijedloga u 2018. godini</vt:lpstr>
      <vt:lpstr>Kultura u centru – potpora razvoju javno - civilnoga partnerstva u kulturi</vt:lpstr>
      <vt:lpstr>Skupina aktivnosti A</vt:lpstr>
      <vt:lpstr>Skupina aktivnosti B</vt:lpstr>
      <vt:lpstr>Prihvatljivi prijavitelji i partneri za skupinu aktivnosti A </vt:lpstr>
      <vt:lpstr>Prihvatljivi prijavitelji i partneri za skupinu aktivnosti B </vt:lpstr>
      <vt:lpstr>Ukupna financijska sredstva i iznos bespovratnih sredstava (Kultura u centru) </vt:lpstr>
      <vt:lpstr>Mediji zajednice - potpora socijalnom uključivanju putem medija</vt:lpstr>
      <vt:lpstr>Mediji zajednice - potpora socijalnom uključivanju putem medija</vt:lpstr>
      <vt:lpstr>Uključivanje marginaliziranih skupina u zajednicu kroz kulturne aktivnosti i projekte  </vt:lpstr>
      <vt:lpstr>Uključivanje marginaliziranih skupina u zajednicu kroz kulturne aktivnosti i projekte  </vt:lpstr>
      <vt:lpstr>Umjetnost i kultura za mlade </vt:lpstr>
      <vt:lpstr>Umjetnost i kultura za mlade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Maja Perucci</dc:creator>
  <cp:lastModifiedBy>Maja Perucci</cp:lastModifiedBy>
  <cp:revision>66</cp:revision>
  <cp:lastPrinted>2017-03-06T09:13:03Z</cp:lastPrinted>
  <dcterms:created xsi:type="dcterms:W3CDTF">2016-11-21T06:56:39Z</dcterms:created>
  <dcterms:modified xsi:type="dcterms:W3CDTF">2018-02-21T11:00:15Z</dcterms:modified>
</cp:coreProperties>
</file>